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6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15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8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53FC-2E4B-4A6E-87A2-C142DA142233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EA121-16B5-4394-8104-FE3DEA04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dli.ucla.edu/dl/lineart/P001993_l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https://cdli.ucla.edu/dl/lineart/P001993_l.jpg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Letters to Sargon with Modularity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29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3EA5-8CA4-4A9D-8DAF-C175205D0FB9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Niek\Documents\GitHub\Compass\5_topic_model\vis\mds1.html" TargetMode="External"/><Relationship Id="rId2" Type="http://schemas.openxmlformats.org/officeDocument/2006/relationships/hyperlink" Target="file:///C:\Users\Niek\Documents\GitHub\Compass\5_topic_model\vis\lda_terms.htm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152401"/>
            <a:ext cx="8839200" cy="762000"/>
          </a:xfrm>
          <a:solidFill>
            <a:srgbClr val="FCB515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0070C0"/>
                </a:solidFill>
              </a:rPr>
              <a:t>Data Science for Hard Core Humanists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596444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cunei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32" y="2971800"/>
            <a:ext cx="4230158" cy="28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8800" y="6324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Niek</a:t>
            </a:r>
            <a:r>
              <a:rPr lang="en-US" dirty="0" smtClean="0"/>
              <a:t> Veldhuis, UC Berkeley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066801"/>
            <a:ext cx="8412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Opportunities and Challenges from Computational Assyriology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2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Social Network Analysis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Comparing Vocabularies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Topic Modeling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Word </a:t>
            </a:r>
            <a:r>
              <a:rPr lang="en-US" dirty="0" err="1" smtClean="0">
                <a:solidFill>
                  <a:srgbClr val="0070C0"/>
                </a:solidFill>
              </a:rPr>
              <a:t>Embeddings</a:t>
            </a:r>
            <a:endParaRPr lang="en-US" dirty="0" smtClean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43200"/>
            <a:ext cx="59626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4102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Sumerian terminology for ship building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936"/>
            <a:ext cx="9144000" cy="51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7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Archaic Metals Account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235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81976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486400" y="4495800"/>
            <a:ext cx="1752600" cy="6096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6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Cuneiform: A History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3,200		Administrative</a:t>
            </a:r>
          </a:p>
          <a:p>
            <a:r>
              <a:rPr lang="en-US" dirty="0" smtClean="0"/>
              <a:t>2,700		Royal Inscriptions</a:t>
            </a:r>
          </a:p>
          <a:p>
            <a:r>
              <a:rPr lang="en-US" dirty="0" smtClean="0"/>
              <a:t>2,500		Literary (Sumerian)</a:t>
            </a:r>
          </a:p>
          <a:p>
            <a:r>
              <a:rPr lang="en-US" dirty="0" smtClean="0"/>
              <a:t>2,400		Letters</a:t>
            </a:r>
          </a:p>
          <a:p>
            <a:r>
              <a:rPr lang="en-US" dirty="0" smtClean="0"/>
              <a:t>1800		Divination, Literary (Akkadian)</a:t>
            </a:r>
          </a:p>
          <a:p>
            <a:r>
              <a:rPr lang="en-US" dirty="0" smtClean="0"/>
              <a:t>1300		Medical</a:t>
            </a:r>
          </a:p>
          <a:p>
            <a:r>
              <a:rPr lang="en-US" dirty="0" smtClean="0"/>
              <a:t>500		Astronomical Tables</a:t>
            </a:r>
          </a:p>
          <a:p>
            <a:r>
              <a:rPr lang="en-US" dirty="0" smtClean="0"/>
              <a:t>0			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03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Transliteration, Lemmatization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098" name="Picture 2" descr="http://psd.museum.upenn.edu/epsd/psl/img/popup/x4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47852"/>
            <a:ext cx="21145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sd.museum.upenn.edu/epsd/psl/img/popup/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67" y="1847852"/>
            <a:ext cx="857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psd.museum.upenn.edu/epsd/psl/img/popup/x1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47852"/>
            <a:ext cx="12192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sd.museum.upenn.edu/epsd/psl/img/popup/x4b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20" y="1838326"/>
            <a:ext cx="11715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psd.museum.upenn.edu/epsd/psl/img/popup/x74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7852"/>
            <a:ext cx="20478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psd.museum.upenn.edu/epsd/psl/img/popup/x36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95" y="1838326"/>
            <a:ext cx="9810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3200400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Transliteration: </a:t>
            </a:r>
            <a:r>
              <a:rPr lang="en-US" sz="3200" dirty="0" err="1" smtClean="0"/>
              <a:t>lugal</a:t>
            </a:r>
            <a:r>
              <a:rPr lang="en-US" sz="3200" dirty="0" smtClean="0"/>
              <a:t>-e </a:t>
            </a:r>
            <a:r>
              <a:rPr lang="en-US" sz="3200" dirty="0" err="1" smtClean="0"/>
              <a:t>e</a:t>
            </a:r>
            <a:r>
              <a:rPr lang="en-US" sz="3200" dirty="0" smtClean="0"/>
              <a:t>₂ mu-un-du₃</a:t>
            </a:r>
          </a:p>
          <a:p>
            <a:endParaRPr lang="en-US" sz="3200" dirty="0" smtClean="0"/>
          </a:p>
          <a:p>
            <a:r>
              <a:rPr lang="en-US" sz="3200" dirty="0" smtClean="0"/>
              <a:t>Lemmatization: </a:t>
            </a:r>
            <a:r>
              <a:rPr lang="en-US" sz="3200" dirty="0" err="1" smtClean="0"/>
              <a:t>lugal</a:t>
            </a:r>
            <a:r>
              <a:rPr lang="en-US" sz="3200" dirty="0" smtClean="0"/>
              <a:t>[king]N e[house]N du[build]V/t</a:t>
            </a:r>
          </a:p>
          <a:p>
            <a:endParaRPr lang="en-US" sz="3200" dirty="0" smtClean="0"/>
          </a:p>
          <a:p>
            <a:r>
              <a:rPr lang="en-US" sz="3200" dirty="0" smtClean="0"/>
              <a:t>Translation: The king built the temple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161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90393"/>
              </p:ext>
            </p:extLst>
          </p:nvPr>
        </p:nvGraphicFramePr>
        <p:xfrm>
          <a:off x="228600" y="1981200"/>
          <a:ext cx="8778240" cy="424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/>
                <a:gridCol w="1097280"/>
                <a:gridCol w="1097280"/>
                <a:gridCol w="1097280"/>
                <a:gridCol w="1097280"/>
                <a:gridCol w="1097280"/>
                <a:gridCol w="1097280"/>
                <a:gridCol w="1097280"/>
              </a:tblGrid>
              <a:tr h="358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ETCSL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CDLI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ORACC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Archibab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EbDA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BDTNS</a:t>
                      </a:r>
                      <a:endParaRPr lang="en-US" dirty="0"/>
                    </a:p>
                  </a:txBody>
                  <a:tcPr/>
                </a:tc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Speciality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Literary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Metadata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Literary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Admin</a:t>
                      </a:r>
                      <a:endParaRPr lang="en-US" dirty="0"/>
                    </a:p>
                  </a:txBody>
                  <a:tcPr/>
                </a:tc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Sumerian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Sumerian Akkadian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Akkadian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Akkadian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Eblaite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Sumerian</a:t>
                      </a:r>
                      <a:endParaRPr lang="en-US" dirty="0"/>
                    </a:p>
                  </a:txBody>
                  <a:tcPr/>
                </a:tc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Lemm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smtClean="0"/>
                        <a:t>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65,000</a:t>
                      </a:r>
                      <a:endParaRPr lang="en-US" dirty="0"/>
                    </a:p>
                  </a:txBody>
                  <a:tcPr/>
                </a:tc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 smtClean="0"/>
                        <a:t>Period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2050</a:t>
                      </a:r>
                      <a:endParaRPr lang="en-US" dirty="0"/>
                    </a:p>
                  </a:txBody>
                  <a:tcPr/>
                </a:tc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XML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Raw text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HTML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Raw text</a:t>
                      </a:r>
                      <a:endParaRPr lang="en-US" dirty="0"/>
                    </a:p>
                  </a:txBody>
                  <a:tcPr/>
                </a:tc>
              </a:tr>
              <a:tr h="627362">
                <a:tc>
                  <a:txBody>
                    <a:bodyPr/>
                    <a:lstStyle/>
                    <a:p>
                      <a:r>
                        <a:rPr lang="en-US" dirty="0" smtClean="0"/>
                        <a:t>Active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1996-2006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1998</a:t>
                      </a:r>
                      <a:r>
                        <a:rPr lang="en-US" baseline="0" dirty="0" smtClean="0"/>
                        <a:t>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2006 -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2009 -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2008 -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2016 -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2002 -</a:t>
                      </a:r>
                      <a:endParaRPr lang="en-US" dirty="0"/>
                    </a:p>
                  </a:txBody>
                  <a:tcPr/>
                </a:tc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Main Digital Cuneiform Projects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9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Social Network Analysis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Comparing Vocabularies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Topic Modeling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 smtClean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32" y="1417679"/>
            <a:ext cx="5795868" cy="536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334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Letters to Sargon (8</a:t>
            </a:r>
            <a:r>
              <a:rPr lang="en-US" baseline="30000" dirty="0" smtClean="0"/>
              <a:t>th</a:t>
            </a:r>
            <a:r>
              <a:rPr lang="en-US" dirty="0" smtClean="0"/>
              <a:t> Century king of Assyria)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6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Social Network Analysis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Comparing Vocabularies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Topic Modeling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32638"/>
            <a:ext cx="5410200" cy="416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2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Social Network Analysis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Comparing Vocabularies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rgbClr val="0070C0"/>
                </a:solidFill>
              </a:rPr>
              <a:t>Topic Modeling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86200" y="3537634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 action="ppaction://hlinkfile"/>
              </a:rPr>
              <a:t>Visualization of words in topics</a:t>
            </a:r>
            <a:endParaRPr lang="en-US" dirty="0" smtClean="0"/>
          </a:p>
          <a:p>
            <a:r>
              <a:rPr lang="en-US" dirty="0" smtClean="0">
                <a:hlinkClick r:id="rId3" action="ppaction://hlinkfile"/>
              </a:rPr>
              <a:t>Visualization of documents in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202</Words>
  <Application>Microsoft Office PowerPoint</Application>
  <PresentationFormat>On-screen Show (4:3)</PresentationFormat>
  <Paragraphs>115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Archaic Metals Account</vt:lpstr>
      <vt:lpstr>Cuneiform: A History</vt:lpstr>
      <vt:lpstr>Transliteration, Lemmatization</vt:lpstr>
      <vt:lpstr>Main Digital Cuneiform Projects</vt:lpstr>
      <vt:lpstr>Potential</vt:lpstr>
      <vt:lpstr>Potential</vt:lpstr>
      <vt:lpstr>Potential</vt:lpstr>
      <vt:lpstr>Potential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Niek</dc:creator>
  <cp:lastModifiedBy>Niek</cp:lastModifiedBy>
  <cp:revision>16</cp:revision>
  <dcterms:created xsi:type="dcterms:W3CDTF">2020-02-21T20:11:29Z</dcterms:created>
  <dcterms:modified xsi:type="dcterms:W3CDTF">2020-02-22T02:41:38Z</dcterms:modified>
</cp:coreProperties>
</file>